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8"/>
  </p:notesMasterIdLst>
  <p:sldIdLst>
    <p:sldId id="256" r:id="rId2"/>
    <p:sldId id="271" r:id="rId3"/>
    <p:sldId id="272" r:id="rId4"/>
    <p:sldId id="273" r:id="rId5"/>
    <p:sldId id="274" r:id="rId6"/>
    <p:sldId id="27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684" y="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FB68DE-B374-4D46-9F1F-C302D1627D7D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2C032-661B-4959-AFC5-45A6F27C44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451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EDED823-3491-4DEF-86C9-D65F7ECE842B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0284AAD-6266-4D06-A5C7-2F3B5E8F53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475656" y="971152"/>
            <a:ext cx="7016824" cy="2447925"/>
          </a:xfrm>
        </p:spPr>
        <p:txBody>
          <a:bodyPr>
            <a:noAutofit/>
          </a:bodyPr>
          <a:lstStyle/>
          <a:p>
            <a:pPr algn="ctr"/>
            <a:r>
              <a:rPr lang="ru-RU" sz="6000" dirty="0">
                <a:ln>
                  <a:solidFill>
                    <a:schemeClr val="accent1"/>
                  </a:solidFill>
                </a:ln>
                <a:solidFill>
                  <a:srgbClr val="FF0000"/>
                </a:solidFill>
              </a:rPr>
              <a:t>«День студента. История праздника»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71712">
            <a:off x="5148064" y="3861048"/>
            <a:ext cx="35433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8384345" y="6267156"/>
            <a:ext cx="759655" cy="590843"/>
          </a:xfrm>
          <a:prstGeom prst="rect">
            <a:avLst/>
          </a:prstGeom>
          <a:solidFill>
            <a:sysClr val="window" lastClr="FFFFFF"/>
          </a:solidFill>
          <a:ln w="42500" cap="flat" cmpd="sng" algn="ctr">
            <a:solidFill>
              <a:srgbClr val="DDDDD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кабинет10\Desktop\Студенты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48680"/>
            <a:ext cx="5976664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9512" y="293454"/>
            <a:ext cx="252028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Студенчество как особая группа возникла в </a:t>
            </a:r>
            <a:r>
              <a:rPr lang="ru-RU" sz="2400" dirty="0"/>
              <a:t>Е</a:t>
            </a:r>
            <a:r>
              <a:rPr lang="ru-RU" sz="2400" dirty="0" smtClean="0"/>
              <a:t>вропе в</a:t>
            </a:r>
            <a:r>
              <a:rPr lang="en-US" sz="2400" dirty="0" smtClean="0"/>
              <a:t> XII </a:t>
            </a:r>
            <a:r>
              <a:rPr lang="ru-RU" sz="2400" dirty="0" smtClean="0"/>
              <a:t>в.,</a:t>
            </a:r>
          </a:p>
          <a:p>
            <a:r>
              <a:rPr lang="ru-RU" sz="2400" dirty="0" smtClean="0"/>
              <a:t>одновременно с первыми университетами </a:t>
            </a:r>
          </a:p>
          <a:p>
            <a:endParaRPr lang="ru-RU" sz="2400" dirty="0" smtClean="0"/>
          </a:p>
          <a:p>
            <a:r>
              <a:rPr lang="ru-RU" sz="2400" dirty="0" smtClean="0"/>
              <a:t>Студент (от латинского</a:t>
            </a:r>
            <a:r>
              <a:rPr lang="en-US" sz="2400" dirty="0" smtClean="0"/>
              <a:t> STUDENS</a:t>
            </a:r>
            <a:r>
              <a:rPr lang="ru-RU" sz="2400" dirty="0" smtClean="0"/>
              <a:t>- усердно работающий, занимающийся.)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5740123"/>
            <a:ext cx="91450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В Древнем Риме так называли людей занятых процессом познания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384345" y="6267157"/>
            <a:ext cx="759655" cy="590843"/>
          </a:xfrm>
          <a:prstGeom prst="rect">
            <a:avLst/>
          </a:prstGeom>
          <a:solidFill>
            <a:sysClr val="window" lastClr="FFFFFF"/>
          </a:solidFill>
          <a:ln w="42500" cap="flat" cmpd="sng" algn="ctr">
            <a:solidFill>
              <a:srgbClr val="DDDDD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2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461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кабинет10\Desktop\17975934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060848"/>
            <a:ext cx="66675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7872" y="404664"/>
            <a:ext cx="88474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С появлением университетов термин студент стал употребляться </a:t>
            </a:r>
          </a:p>
          <a:p>
            <a:r>
              <a:rPr lang="ru-RU" sz="2400" dirty="0" smtClean="0"/>
              <a:t>для обозначения обучающихся и преподавателей, </a:t>
            </a:r>
          </a:p>
          <a:p>
            <a:r>
              <a:rPr lang="ru-RU" sz="2400" dirty="0" smtClean="0"/>
              <a:t>а с появлением ученых званий : магистр, профессор</a:t>
            </a:r>
          </a:p>
          <a:p>
            <a:r>
              <a:rPr lang="ru-RU" sz="2400" dirty="0" smtClean="0"/>
              <a:t>только для обучающихся.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84345" y="6267156"/>
            <a:ext cx="759655" cy="590843"/>
          </a:xfrm>
          <a:prstGeom prst="rect">
            <a:avLst/>
          </a:prstGeom>
          <a:solidFill>
            <a:sysClr val="window" lastClr="FFFFFF"/>
          </a:solidFill>
          <a:ln w="42500" cap="flat" cmpd="sng" algn="ctr">
            <a:solidFill>
              <a:srgbClr val="DDDDD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3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345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кабинет10\Desktop\origin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980728"/>
            <a:ext cx="6336703" cy="5042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384345" y="6246403"/>
            <a:ext cx="759655" cy="590843"/>
          </a:xfrm>
          <a:prstGeom prst="rect">
            <a:avLst/>
          </a:prstGeom>
          <a:solidFill>
            <a:sysClr val="window" lastClr="FFFFFF"/>
          </a:solidFill>
          <a:ln w="42500" cap="flat" cmpd="sng" algn="ctr">
            <a:solidFill>
              <a:srgbClr val="DDDDD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4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070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6328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660" y="1049220"/>
            <a:ext cx="6264696" cy="4472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368805" y="6246403"/>
            <a:ext cx="759655" cy="590843"/>
          </a:xfrm>
          <a:prstGeom prst="rect">
            <a:avLst/>
          </a:prstGeom>
          <a:solidFill>
            <a:sysClr val="window" lastClr="FFFFFF"/>
          </a:solidFill>
          <a:ln w="42500" cap="flat" cmpd="sng" algn="ctr">
            <a:solidFill>
              <a:srgbClr val="DDDDD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5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598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кабинет10\Desktop\69-Pamyatnik-Granit-nauk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933675"/>
            <a:ext cx="6408712" cy="4663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99592" y="548680"/>
            <a:ext cx="833747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Долгие годы студенты разных стран не имели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общего праздника. В каждой стране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формировались собственные праздничные традиции.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9024" y="1967971"/>
            <a:ext cx="24482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всех студентов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объединяло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тремление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знаниям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тяга грызть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гранит науки!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477412" y="6267156"/>
            <a:ext cx="759655" cy="590843"/>
          </a:xfrm>
          <a:prstGeom prst="rect">
            <a:avLst/>
          </a:prstGeom>
          <a:solidFill>
            <a:sysClr val="window" lastClr="FFFFFF"/>
          </a:solidFill>
          <a:ln w="42500" cap="flat" cmpd="sng" algn="ctr">
            <a:solidFill>
              <a:srgbClr val="DDDDD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6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09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585</TotalTime>
  <Words>108</Words>
  <Application>Microsoft Office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Углы</vt:lpstr>
      <vt:lpstr>«День студента. История праздника»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Татьянин день – день студентов</dc:title>
  <dc:creator>пк</dc:creator>
  <cp:lastModifiedBy>Userbib</cp:lastModifiedBy>
  <cp:revision>57</cp:revision>
  <dcterms:created xsi:type="dcterms:W3CDTF">2016-01-20T20:10:17Z</dcterms:created>
  <dcterms:modified xsi:type="dcterms:W3CDTF">2023-01-24T09:16:49Z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1129286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